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6022-9C00-4174-AABF-CE311CC54468}" type="datetimeFigureOut">
              <a:rPr lang="nl-NL" smtClean="0"/>
              <a:pPr/>
              <a:t>24-2-2011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21EC-8443-4505-B8F5-2F821B60D81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Picture 1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6022-9C00-4174-AABF-CE311CC54468}" type="datetimeFigureOut">
              <a:rPr lang="nl-NL" smtClean="0"/>
              <a:pPr/>
              <a:t>24-2-2011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21EC-8443-4505-B8F5-2F821B60D81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6022-9C00-4174-AABF-CE311CC54468}" type="datetimeFigureOut">
              <a:rPr lang="nl-NL" smtClean="0"/>
              <a:pPr/>
              <a:t>24-2-2011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21EC-8443-4505-B8F5-2F821B60D81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6022-9C00-4174-AABF-CE311CC54468}" type="datetimeFigureOut">
              <a:rPr lang="nl-NL" smtClean="0"/>
              <a:pPr/>
              <a:t>24-2-2011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21EC-8443-4505-B8F5-2F821B60D81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6022-9C00-4174-AABF-CE311CC54468}" type="datetimeFigureOut">
              <a:rPr lang="nl-NL" smtClean="0"/>
              <a:pPr/>
              <a:t>24-2-2011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21EC-8443-4505-B8F5-2F821B60D81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6022-9C00-4174-AABF-CE311CC54468}" type="datetimeFigureOut">
              <a:rPr lang="nl-NL" smtClean="0"/>
              <a:pPr/>
              <a:t>24-2-2011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21EC-8443-4505-B8F5-2F821B60D81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196752"/>
            <a:ext cx="5111750" cy="4929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6022-9C00-4174-AABF-CE311CC54468}" type="datetimeFigureOut">
              <a:rPr lang="nl-NL" smtClean="0"/>
              <a:pPr/>
              <a:t>24-2-2011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21EC-8443-4505-B8F5-2F821B60D81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20687"/>
            <a:ext cx="5299992" cy="41068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6022-9C00-4174-AABF-CE311CC54468}" type="datetimeFigureOut">
              <a:rPr lang="nl-NL" smtClean="0"/>
              <a:pPr/>
              <a:t>24-2-2011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21EC-8443-4505-B8F5-2F821B60D81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A6022-9C00-4174-AABF-CE311CC54468}" type="datetimeFigureOut">
              <a:rPr lang="nl-NL" smtClean="0"/>
              <a:pPr/>
              <a:t>24-2-2011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C21EC-8443-4505-B8F5-2F821B60D81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90" r:id="rId5"/>
    <p:sldLayoutId id="2147483691" r:id="rId6"/>
    <p:sldLayoutId id="2147483692" r:id="rId7"/>
    <p:sldLayoutId id="2147483693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928662" y="3643314"/>
            <a:ext cx="7344816" cy="648072"/>
          </a:xfrm>
        </p:spPr>
        <p:txBody>
          <a:bodyPr>
            <a:noAutofit/>
          </a:bodyPr>
          <a:lstStyle/>
          <a:p>
            <a:r>
              <a:rPr lang="nl-NL" sz="3600" b="1" dirty="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Low </a:t>
            </a:r>
            <a:r>
              <a:rPr lang="nl-NL" sz="3600" b="1" dirty="0" err="1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emission</a:t>
            </a:r>
            <a:r>
              <a:rPr lang="nl-NL" sz="3600" b="1" dirty="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zones in </a:t>
            </a:r>
            <a:r>
              <a:rPr lang="nl-NL" sz="3600" b="1" dirty="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Dutch </a:t>
            </a:r>
            <a:r>
              <a:rPr lang="nl-NL" sz="3600" b="1" dirty="0" err="1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cities</a:t>
            </a:r>
            <a:endParaRPr lang="nl-NL" sz="3600" b="1" dirty="0">
              <a:solidFill>
                <a:schemeClr val="tx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857224" y="4929198"/>
            <a:ext cx="7344816" cy="1224136"/>
          </a:xfrm>
        </p:spPr>
        <p:txBody>
          <a:bodyPr>
            <a:normAutofit fontScale="92500" lnSpcReduction="20000"/>
          </a:bodyPr>
          <a:lstStyle/>
          <a:p>
            <a:r>
              <a:rPr lang="nl-NL" sz="2800" dirty="0" err="1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Approach</a:t>
            </a:r>
            <a:r>
              <a:rPr lang="nl-NL" sz="2800" dirty="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and </a:t>
            </a:r>
            <a:r>
              <a:rPr lang="nl-NL" sz="2800" dirty="0" err="1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experiences</a:t>
            </a:r>
            <a:endParaRPr lang="nl-NL" sz="2800" dirty="0" smtClean="0">
              <a:solidFill>
                <a:schemeClr val="tx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endParaRPr lang="nl-NL" sz="2800" dirty="0" smtClean="0">
              <a:solidFill>
                <a:schemeClr val="tx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r>
              <a:rPr lang="nl-NL" sz="2800" dirty="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Paul Poppink</a:t>
            </a:r>
            <a:endParaRPr lang="nl-NL" sz="2800" dirty="0">
              <a:solidFill>
                <a:schemeClr val="tx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4" name="Picture 4" descr="http://www.bovagkrant.nl/images/upload/large/04278040012493702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857232"/>
            <a:ext cx="3286148" cy="246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457200" y="764704"/>
            <a:ext cx="6563072" cy="65293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nl-NL" sz="2800" b="1" dirty="0" err="1" smtClean="0">
                <a:latin typeface="+mn-lt"/>
              </a:rPr>
              <a:t>Approach</a:t>
            </a:r>
            <a:r>
              <a:rPr lang="nl-NL" sz="2800" b="1" dirty="0" smtClean="0">
                <a:latin typeface="+mn-lt"/>
              </a:rPr>
              <a:t>: National </a:t>
            </a:r>
            <a:r>
              <a:rPr lang="nl-NL" sz="2800" b="1" dirty="0" err="1" smtClean="0">
                <a:latin typeface="+mn-lt"/>
              </a:rPr>
              <a:t>agreement</a:t>
            </a:r>
            <a:endParaRPr lang="nl-NL" sz="2800" b="1" dirty="0">
              <a:latin typeface="+mn-lt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57200" y="1916833"/>
            <a:ext cx="7972452" cy="403244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2005: plans for LEZ’s in many cities: chaos loomed</a:t>
            </a:r>
          </a:p>
          <a:p>
            <a:r>
              <a:rPr lang="en-US" sz="2800" dirty="0" smtClean="0"/>
              <a:t>2006: Initiative by national government for national agreement</a:t>
            </a:r>
          </a:p>
          <a:p>
            <a:r>
              <a:rPr lang="en-US" sz="2800" dirty="0" smtClean="0"/>
              <a:t>Endorsed by:</a:t>
            </a:r>
          </a:p>
          <a:p>
            <a:pPr lvl="1"/>
            <a:r>
              <a:rPr lang="en-US" sz="2400" dirty="0" smtClean="0"/>
              <a:t>2 Ministries</a:t>
            </a:r>
          </a:p>
          <a:p>
            <a:pPr lvl="1"/>
            <a:r>
              <a:rPr lang="en-US" sz="2400" dirty="0" smtClean="0"/>
              <a:t>10 cities (later 15)</a:t>
            </a:r>
          </a:p>
          <a:p>
            <a:pPr lvl="1"/>
            <a:r>
              <a:rPr lang="en-US" sz="2400" dirty="0" smtClean="0"/>
              <a:t>Transport </a:t>
            </a:r>
            <a:r>
              <a:rPr lang="en-US" sz="2400" dirty="0" err="1" smtClean="0"/>
              <a:t>organisations</a:t>
            </a:r>
            <a:r>
              <a:rPr lang="en-US" sz="2400" dirty="0" smtClean="0"/>
              <a:t> TLN, EVO</a:t>
            </a:r>
          </a:p>
          <a:p>
            <a:pPr lvl="1"/>
            <a:endParaRPr lang="en-US" sz="24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457200" y="764704"/>
            <a:ext cx="6563072" cy="65293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nl-NL" sz="2800" b="1" dirty="0" err="1" smtClean="0">
                <a:latin typeface="+mn-lt"/>
              </a:rPr>
              <a:t>Agreement</a:t>
            </a:r>
            <a:r>
              <a:rPr lang="nl-NL" sz="2800" b="1" dirty="0" smtClean="0">
                <a:latin typeface="+mn-lt"/>
              </a:rPr>
              <a:t>: goals</a:t>
            </a:r>
            <a:endParaRPr lang="nl-NL" sz="2800" b="1" dirty="0">
              <a:latin typeface="+mn-lt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57200" y="1916833"/>
            <a:ext cx="7972452" cy="403244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Uniform entry regulations for LEZ’s</a:t>
            </a:r>
          </a:p>
          <a:p>
            <a:r>
              <a:rPr lang="en-US" sz="2400" dirty="0" smtClean="0"/>
              <a:t>Uniform decision processes for introduction LEZ’s (‘road map’)</a:t>
            </a:r>
          </a:p>
          <a:p>
            <a:r>
              <a:rPr lang="en-US" sz="2400" dirty="0" smtClean="0"/>
              <a:t>Not only limitations, but also positive measures for city distribution</a:t>
            </a:r>
          </a:p>
          <a:p>
            <a:r>
              <a:rPr lang="en-US" sz="2400" dirty="0" smtClean="0"/>
              <a:t>Subsidies for soot filters, Euro IV, Euro V</a:t>
            </a:r>
          </a:p>
          <a:p>
            <a:r>
              <a:rPr lang="en-US" sz="2400" dirty="0" smtClean="0"/>
              <a:t>Obligations for cleaner community vehicles and public transport (buses)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457200" y="764704"/>
            <a:ext cx="6563072" cy="65293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nl-NL" sz="2800" b="1" dirty="0" err="1" smtClean="0">
                <a:latin typeface="+mn-lt"/>
              </a:rPr>
              <a:t>Agreement</a:t>
            </a:r>
            <a:r>
              <a:rPr lang="nl-NL" sz="2800" b="1" dirty="0" smtClean="0">
                <a:latin typeface="+mn-lt"/>
              </a:rPr>
              <a:t>: important </a:t>
            </a:r>
            <a:r>
              <a:rPr lang="nl-NL" sz="2800" b="1" dirty="0" err="1" smtClean="0">
                <a:latin typeface="+mn-lt"/>
              </a:rPr>
              <a:t>elements</a:t>
            </a:r>
            <a:r>
              <a:rPr lang="nl-NL" sz="2800" b="1" dirty="0" smtClean="0">
                <a:latin typeface="+mn-lt"/>
              </a:rPr>
              <a:t> (1)</a:t>
            </a:r>
            <a:endParaRPr lang="nl-NL" sz="2800" b="1" dirty="0">
              <a:latin typeface="+mn-lt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28596" y="1428736"/>
            <a:ext cx="7972452" cy="457203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lorries &gt; 3,5 </a:t>
            </a:r>
            <a:r>
              <a:rPr lang="en-US" sz="2400" dirty="0" err="1" smtClean="0"/>
              <a:t>tonnes</a:t>
            </a:r>
            <a:endParaRPr lang="en-US" sz="2400" dirty="0" smtClean="0"/>
          </a:p>
          <a:p>
            <a:r>
              <a:rPr lang="en-US" sz="2400" dirty="0" smtClean="0"/>
              <a:t>Entry criteria:</a:t>
            </a:r>
          </a:p>
          <a:p>
            <a:pPr lvl="1"/>
            <a:r>
              <a:rPr lang="en-US" sz="2000" dirty="0" smtClean="0"/>
              <a:t>From July 2007:</a:t>
            </a:r>
          </a:p>
          <a:p>
            <a:pPr lvl="2"/>
            <a:r>
              <a:rPr lang="en-US" sz="2000" dirty="0" smtClean="0"/>
              <a:t>No Euro 0, I</a:t>
            </a:r>
          </a:p>
          <a:p>
            <a:pPr lvl="2"/>
            <a:r>
              <a:rPr lang="en-US" sz="2000" dirty="0" smtClean="0"/>
              <a:t>Euro II and III only with soot filter</a:t>
            </a:r>
          </a:p>
          <a:p>
            <a:pPr lvl="2"/>
            <a:r>
              <a:rPr lang="en-US" sz="2000" dirty="0" smtClean="0"/>
              <a:t>Free entry for Euro IV, V</a:t>
            </a:r>
          </a:p>
          <a:p>
            <a:pPr lvl="1"/>
            <a:r>
              <a:rPr lang="en-US" sz="2000" dirty="0" smtClean="0"/>
              <a:t>From January 2010:</a:t>
            </a:r>
          </a:p>
          <a:p>
            <a:pPr lvl="2"/>
            <a:r>
              <a:rPr lang="en-US" sz="2000" dirty="0" smtClean="0"/>
              <a:t>No Euro 0, I, II</a:t>
            </a:r>
          </a:p>
          <a:p>
            <a:pPr lvl="2"/>
            <a:r>
              <a:rPr lang="en-US" sz="2000" dirty="0" smtClean="0"/>
              <a:t>Euro III only with soot filter, and &lt; 8 years old</a:t>
            </a:r>
          </a:p>
          <a:p>
            <a:pPr lvl="2"/>
            <a:r>
              <a:rPr lang="en-US" sz="2000" dirty="0" smtClean="0"/>
              <a:t>Free entry for Euro IV, V</a:t>
            </a:r>
          </a:p>
          <a:p>
            <a:pPr lvl="1"/>
            <a:r>
              <a:rPr lang="en-US" sz="2000" dirty="0" smtClean="0"/>
              <a:t>From July 2013:</a:t>
            </a:r>
          </a:p>
          <a:p>
            <a:pPr lvl="2"/>
            <a:r>
              <a:rPr lang="en-US" sz="2000" dirty="0" smtClean="0"/>
              <a:t>Only Euro IV and cleaner</a:t>
            </a:r>
            <a:endParaRPr lang="en-US" sz="2000" dirty="0"/>
          </a:p>
        </p:txBody>
      </p:sp>
      <p:pic>
        <p:nvPicPr>
          <p:cNvPr id="5" name="Picture 2" descr="http://www.s-hertogenbosch.nl/cms/images/CF30612B-D67F-F129-DD10BD040E900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18799">
            <a:off x="7215188" y="1928813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457200" y="764704"/>
            <a:ext cx="6563072" cy="65293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nl-NL" sz="2800" b="1" dirty="0" err="1" smtClean="0">
                <a:latin typeface="+mn-lt"/>
              </a:rPr>
              <a:t>Agreement</a:t>
            </a:r>
            <a:r>
              <a:rPr lang="nl-NL" sz="2800" b="1" dirty="0" smtClean="0">
                <a:latin typeface="+mn-lt"/>
              </a:rPr>
              <a:t>: important </a:t>
            </a:r>
            <a:r>
              <a:rPr lang="nl-NL" sz="2800" b="1" dirty="0" err="1" smtClean="0">
                <a:latin typeface="+mn-lt"/>
              </a:rPr>
              <a:t>elements</a:t>
            </a:r>
            <a:r>
              <a:rPr lang="nl-NL" sz="2800" b="1" dirty="0" smtClean="0">
                <a:latin typeface="+mn-lt"/>
              </a:rPr>
              <a:t> (2)</a:t>
            </a:r>
            <a:endParaRPr lang="nl-NL" sz="2800" b="1" dirty="0">
              <a:latin typeface="+mn-lt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57200" y="1916833"/>
            <a:ext cx="7972452" cy="403244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National and local exemptions</a:t>
            </a:r>
          </a:p>
          <a:p>
            <a:r>
              <a:rPr lang="en-US" sz="2400" dirty="0" smtClean="0"/>
              <a:t>Introduction LEZ only in consultation with business sector (TLN, EVO):</a:t>
            </a:r>
          </a:p>
          <a:p>
            <a:pPr lvl="1"/>
            <a:r>
              <a:rPr lang="en-US" sz="2000" dirty="0" smtClean="0"/>
              <a:t>According to ‘road map’</a:t>
            </a:r>
          </a:p>
          <a:p>
            <a:pPr lvl="1"/>
            <a:r>
              <a:rPr lang="en-US" sz="2000" dirty="0" smtClean="0"/>
              <a:t>Only if lorries have a significant share in local concentrations of PM</a:t>
            </a:r>
            <a:r>
              <a:rPr lang="en-US" sz="2000" baseline="-25000" dirty="0" smtClean="0"/>
              <a:t>10</a:t>
            </a:r>
            <a:r>
              <a:rPr lang="en-US" sz="2000" dirty="0" smtClean="0"/>
              <a:t> and NO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err="1" smtClean="0"/>
              <a:t>Boundries</a:t>
            </a:r>
            <a:r>
              <a:rPr lang="en-US" sz="2000" dirty="0" smtClean="0"/>
              <a:t> LEZ jointly determined</a:t>
            </a:r>
            <a:r>
              <a:rPr lang="en-US" sz="2400" dirty="0" smtClean="0"/>
              <a:t> </a:t>
            </a:r>
          </a:p>
          <a:p>
            <a:endParaRPr lang="en-US" sz="2800" dirty="0"/>
          </a:p>
        </p:txBody>
      </p:sp>
      <p:pic>
        <p:nvPicPr>
          <p:cNvPr id="5" name="Picture 2" descr="click to z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714884"/>
            <a:ext cx="28686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457200" y="764704"/>
            <a:ext cx="6563072" cy="65293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nl-NL" sz="2800" b="1" dirty="0" err="1" smtClean="0">
                <a:latin typeface="+mn-lt"/>
              </a:rPr>
              <a:t>State-of-affairs</a:t>
            </a:r>
            <a:endParaRPr lang="nl-NL" sz="2800" b="1" dirty="0">
              <a:latin typeface="+mn-lt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57200" y="1916833"/>
            <a:ext cx="7972452" cy="403244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LEZ’s in 12 cities</a:t>
            </a:r>
          </a:p>
          <a:p>
            <a:r>
              <a:rPr lang="en-US" sz="2400" dirty="0" smtClean="0"/>
              <a:t>Foreign vehicles still excluded</a:t>
            </a:r>
          </a:p>
          <a:p>
            <a:r>
              <a:rPr lang="en-US" sz="2400" dirty="0" smtClean="0"/>
              <a:t>Coaches excluded</a:t>
            </a:r>
          </a:p>
          <a:p>
            <a:r>
              <a:rPr lang="en-US" sz="2400" dirty="0" smtClean="0"/>
              <a:t>In 2013 scope LEZ’s likely extended to vans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6" name="Picture 2" descr="Afbeelding bij Leiden krijgt milieuz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53545">
            <a:off x="6072198" y="1500174"/>
            <a:ext cx="2428875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Milieuzone bestelau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14161">
            <a:off x="1702092" y="4156103"/>
            <a:ext cx="2286000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457200" y="764704"/>
            <a:ext cx="6563072" cy="65293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nl-NL" sz="2800" b="1" dirty="0" err="1" smtClean="0">
                <a:latin typeface="+mn-lt"/>
              </a:rPr>
              <a:t>Experiences</a:t>
            </a:r>
            <a:r>
              <a:rPr lang="nl-NL" sz="2800" b="1" dirty="0" smtClean="0">
                <a:latin typeface="+mn-lt"/>
              </a:rPr>
              <a:t> </a:t>
            </a:r>
            <a:endParaRPr lang="nl-NL" sz="2800" b="1" dirty="0">
              <a:latin typeface="+mn-lt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57200" y="1916833"/>
            <a:ext cx="7972452" cy="403244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Agreement works well overall</a:t>
            </a:r>
          </a:p>
          <a:p>
            <a:pPr lvl="1"/>
            <a:r>
              <a:rPr lang="en-US" sz="2000" dirty="0" smtClean="0"/>
              <a:t>Only LEZ’s where required </a:t>
            </a:r>
          </a:p>
          <a:p>
            <a:pPr lvl="1"/>
            <a:r>
              <a:rPr lang="en-US" sz="2000" dirty="0" smtClean="0"/>
              <a:t>Uniformity with some degree of flexibility</a:t>
            </a:r>
          </a:p>
          <a:p>
            <a:pPr lvl="1"/>
            <a:r>
              <a:rPr lang="en-US" sz="2000" dirty="0" smtClean="0"/>
              <a:t>Some compensation for transport operators (subsidies)</a:t>
            </a:r>
          </a:p>
          <a:p>
            <a:pPr lvl="1"/>
            <a:r>
              <a:rPr lang="en-US" sz="2000" dirty="0" smtClean="0"/>
              <a:t>Cities are reluctant with positive measures </a:t>
            </a:r>
          </a:p>
          <a:p>
            <a:r>
              <a:rPr lang="en-US" sz="2400" dirty="0" smtClean="0"/>
              <a:t>Effects on air quality are less than expected</a:t>
            </a:r>
          </a:p>
          <a:p>
            <a:pPr lvl="1"/>
            <a:r>
              <a:rPr lang="en-US" sz="2000" dirty="0" smtClean="0"/>
              <a:t>Average effect in 2010: PM</a:t>
            </a:r>
            <a:r>
              <a:rPr lang="en-US" sz="2000" baseline="-25000" dirty="0" smtClean="0"/>
              <a:t>10</a:t>
            </a:r>
            <a:r>
              <a:rPr lang="en-US" sz="2000" dirty="0" smtClean="0"/>
              <a:t>     NO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Share of lorries in urban traffic is lower (3-5%)</a:t>
            </a:r>
          </a:p>
          <a:p>
            <a:pPr lvl="1"/>
            <a:r>
              <a:rPr lang="en-US" sz="2000" dirty="0" smtClean="0"/>
              <a:t>Euro V performs less well in urban traffic</a:t>
            </a:r>
          </a:p>
          <a:p>
            <a:pPr lvl="1"/>
            <a:r>
              <a:rPr lang="en-US" sz="2000" dirty="0" smtClean="0"/>
              <a:t>Soot filters decrease emissions PM</a:t>
            </a:r>
            <a:r>
              <a:rPr lang="en-US" sz="2000" baseline="-25000" dirty="0" smtClean="0"/>
              <a:t>10</a:t>
            </a:r>
            <a:r>
              <a:rPr lang="en-US" sz="2000" dirty="0" smtClean="0"/>
              <a:t>, but increase NO</a:t>
            </a:r>
            <a:r>
              <a:rPr lang="en-US" sz="2000" baseline="-25000" dirty="0" smtClean="0"/>
              <a:t>2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LN  normaal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TLN  normaal</Template>
  <TotalTime>178</TotalTime>
  <Words>319</Words>
  <Application>Microsoft Office PowerPoint</Application>
  <PresentationFormat>Diavoorstelling (4:3)</PresentationFormat>
  <Paragraphs>54</Paragraphs>
  <Slides>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Powerpoint TLN  normaal</vt:lpstr>
      <vt:lpstr> Low emission zones in Dutch cities</vt:lpstr>
      <vt:lpstr>Approach: National agreement</vt:lpstr>
      <vt:lpstr>Agreement: goals</vt:lpstr>
      <vt:lpstr>Agreement: important elements (1)</vt:lpstr>
      <vt:lpstr>Agreement: important elements (2)</vt:lpstr>
      <vt:lpstr>State-of-affairs</vt:lpstr>
      <vt:lpstr>Experiences </vt:lpstr>
    </vt:vector>
  </TitlesOfParts>
  <Company>TLN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Environmontal zones in Dutch cities</dc:title>
  <dc:creator>TLN</dc:creator>
  <cp:lastModifiedBy>TLN</cp:lastModifiedBy>
  <cp:revision>17</cp:revision>
  <dcterms:created xsi:type="dcterms:W3CDTF">2011-02-23T13:33:11Z</dcterms:created>
  <dcterms:modified xsi:type="dcterms:W3CDTF">2011-02-24T14:39:25Z</dcterms:modified>
</cp:coreProperties>
</file>